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75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F81"/>
    <a:srgbClr val="A8D7D9"/>
    <a:srgbClr val="89C2B1"/>
    <a:srgbClr val="8C8C8C"/>
    <a:srgbClr val="3C7973"/>
    <a:srgbClr val="51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E6093-4DA5-C92A-0E13-8021E6FA8E03}" v="11" dt="2024-12-26T09:24:43.803"/>
    <p1510:client id="{38155A34-604F-2786-C2DA-7277017DA26A}" v="126" dt="2024-12-26T10:01:48.247"/>
    <p1510:client id="{B903FFB7-303B-C7F9-573F-2199A135907F}" v="679" dt="2024-12-26T08:39:31.054"/>
    <p1510:client id="{E2F0DEF0-AA63-1860-E432-6B66F208D205}" v="662" dt="2024-12-26T16:12:1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DEE8-274C-4962-B2BF-03F6CBADE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87D5-8DFD-4A38-A4F5-6883B64DC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E0857-C6C8-4C18-98B5-B221A209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939F-4C56-41FB-A52D-68B07D3D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7541-222B-430F-A7B6-4F1E5951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0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0B8B-D642-4D6E-ADF2-02C5D660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343D6-AE33-4FBA-9A5B-B4C66E8E4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5F32B-759C-4389-9900-EB18252F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153D-DD02-450E-93B0-14A7700A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733E-38BE-419E-8B3F-4DFE30FC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9B908-6DEB-4096-97F3-4F92D8EFE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A9F31-D109-49B5-B132-5AC39285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C5760-5555-4D84-8B11-3F8B4D2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49A-5E39-459B-8E4C-F241B8E4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715F-6EB1-49D7-B486-76CE8AD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8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361-D5FF-48B1-8602-CA72A997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6617-3BF4-4BE7-A35A-34B8C3C9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5823-9BF2-400B-9C2E-F108BD1F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AD8A-6394-496E-8507-14842781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5CDF-99E8-4C26-BF71-FBAA7797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4B2C-994B-4819-83F1-340C09F3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B138-BFD4-4D6D-918F-8A75306D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8D15-55D8-4DCC-B79D-B6764EB3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97CB-B3EF-4684-9EA3-A371DFA4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2C7A-FE50-4B32-BE1F-1F8A98CE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8A5A-FCED-4867-AE60-057831BE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9E9A-A9E7-4C7D-B5BC-E41A26A81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F3408-B94E-45B2-B5F1-39676B0EB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B5D8F-40B5-4A9D-855F-46001035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C55D-999C-452E-88B8-6EBE650A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F024-2610-4A42-BA88-92EF52D4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6D3B-AA85-4F6E-82B5-E59D80A2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D2EC-5916-4104-BAF8-B6148011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49AE1-B237-4CEF-99ED-58E1DCD3A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46277-C366-470E-BDA9-FCA6BC214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E6777-0219-440A-AA95-0864E8E7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B406-6F65-497F-B362-BA5FD69D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937CA-2061-452F-8E38-5BE9A4C8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9E97F-7969-4C0C-AC40-84713405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8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0E18-B44D-41DC-A920-10112DAF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E85C1-D30A-4E5F-9653-1364B3F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0C998-7E09-43BE-80C6-422039AE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ECD96-D50C-4EE3-B0E6-9FA38E7E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8751E-1953-42C7-BB54-4490B6DA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BAF08-DFE3-4DC4-99B6-3FABA5FF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87AB-DA26-4565-96E3-B0E1E478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7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1B9B-F0FD-449F-9613-BC4EA9BE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9BA2E-8B32-45D9-9BE4-B16253E68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D0970-D034-49DD-B6EE-7EAFBF871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FAB74-96A7-4A07-829C-D6340F1E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985F1-2CBC-4BBE-B4AA-6E0744C9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1E59-3705-492D-84B7-2421FF34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6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90A-49A1-4692-93E6-6C8EFDE3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1CAF0-C461-4B26-B1AF-AFB735FF2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0088D-B2D7-4E61-BB71-688631967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3C76-E71B-47E3-A32A-4D16E4AE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05F5-69AF-4EAC-B59C-D89C71D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03B64-D0D3-4699-82E8-A3653069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67DD0-82E0-443D-A0E2-F19755C2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067D3-DEF8-4438-BEA4-3E74C37E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AAE6-4A96-4A4C-8C95-13338F05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BA907-94A9-49E2-BDB2-DFFC1750C17B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70ECA-93DE-4802-BF96-8214BBA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5E5A-40EC-43D2-8E12-54129D9A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43D7-3848-4D66-AA89-4AB3CF541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3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18.xml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slide" Target="slide4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11" Type="http://schemas.openxmlformats.org/officeDocument/2006/relationships/image" Target="../media/image2.png"/><Relationship Id="rId5" Type="http://schemas.openxmlformats.org/officeDocument/2006/relationships/slide" Target="slide5.xml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4" Type="http://schemas.openxmlformats.org/officeDocument/2006/relationships/image" Target="../media/image8.png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12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slide" Target="slide5.xml"/><Relationship Id="rId5" Type="http://schemas.openxmlformats.org/officeDocument/2006/relationships/slide" Target="slide8.xml"/><Relationship Id="rId10" Type="http://schemas.openxmlformats.org/officeDocument/2006/relationships/image" Target="../media/image5.png"/><Relationship Id="rId4" Type="http://schemas.openxmlformats.org/officeDocument/2006/relationships/slide" Target="slide7.xml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ocument 1">
            <a:extLst>
              <a:ext uri="{FF2B5EF4-FFF2-40B4-BE49-F238E27FC236}">
                <a16:creationId xmlns:a16="http://schemas.microsoft.com/office/drawing/2014/main" id="{635495A4-B2EE-438E-99F6-94154E5FEBAC}"/>
              </a:ext>
            </a:extLst>
          </p:cNvPr>
          <p:cNvSpPr/>
          <p:nvPr/>
        </p:nvSpPr>
        <p:spPr>
          <a:xfrm>
            <a:off x="0" y="0"/>
            <a:ext cx="12192000" cy="20610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ocument 1">
            <a:extLst>
              <a:ext uri="{FF2B5EF4-FFF2-40B4-BE49-F238E27FC236}">
                <a16:creationId xmlns:a16="http://schemas.microsoft.com/office/drawing/2014/main" id="{AA77B935-B815-4848-B551-459CBF43171D}"/>
              </a:ext>
            </a:extLst>
          </p:cNvPr>
          <p:cNvSpPr/>
          <p:nvPr/>
        </p:nvSpPr>
        <p:spPr>
          <a:xfrm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275771" y="4583863"/>
            <a:ext cx="6052457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dirty="0">
                <a:solidFill>
                  <a:srgbClr val="A8D7D9"/>
                </a:solidFill>
                <a:latin typeface="Century Gothic"/>
              </a:rPr>
              <a:t>7:00</a:t>
            </a:r>
            <a:endParaRPr lang="en-US" sz="6600" dirty="0">
              <a:solidFill>
                <a:srgbClr val="A8D7D9"/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r>
              <a:rPr lang="en-US" sz="4000" dirty="0">
                <a:solidFill>
                  <a:srgbClr val="A8D7D9"/>
                </a:solidFill>
                <a:latin typeface="Century Gothic"/>
                <a:sym typeface="Wingdings" panose="05000000000000000000" pitchFamily="2" charset="2"/>
              </a:rPr>
              <a:t>Thursday, December 26</a:t>
            </a:r>
            <a:endParaRPr lang="en-US" sz="4000" dirty="0">
              <a:solidFill>
                <a:srgbClr val="A8D7D9"/>
              </a:solidFill>
              <a:latin typeface="Century Gothic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AE85A-496B-4BD2-AE7F-DA333139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19" y="5776162"/>
            <a:ext cx="647337" cy="647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05826A-ACF6-40A9-8BC7-98BEBFDA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2742" y="5776162"/>
            <a:ext cx="531250" cy="53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EF9FE8-088E-4A9F-80D9-29CB34F46CBB}"/>
              </a:ext>
            </a:extLst>
          </p:cNvPr>
          <p:cNvSpPr txBox="1"/>
          <p:nvPr/>
        </p:nvSpPr>
        <p:spPr>
          <a:xfrm>
            <a:off x="10665071" y="5776162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>
              <a:solidFill>
                <a:srgbClr val="A8D7D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064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67CD4158-40AC-476E-97D7-B3011725FD80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3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Code 4</a:t>
            </a:r>
          </a:p>
          <a:p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5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Courier New"/>
                <a:cs typeface="Courier New"/>
              </a:rPr>
              <a:t>Code 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>
            <a:hlinkClick r:id="rId4" action="ppaction://hlinksldjump"/>
            <a:extLst>
              <a:ext uri="{FF2B5EF4-FFF2-40B4-BE49-F238E27FC236}">
                <a16:creationId xmlns:a16="http://schemas.microsoft.com/office/drawing/2014/main" id="{520120F1-A403-435B-9840-F3C9B9B2E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6" action="ppaction://hlinksldjump"/>
            <a:extLst>
              <a:ext uri="{FF2B5EF4-FFF2-40B4-BE49-F238E27FC236}">
                <a16:creationId xmlns:a16="http://schemas.microsoft.com/office/drawing/2014/main" id="{14C5C8D4-AD3A-47D7-B721-5093BD9F9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7" action="ppaction://hlinksldjump"/>
            <a:extLst>
              <a:ext uri="{FF2B5EF4-FFF2-40B4-BE49-F238E27FC236}">
                <a16:creationId xmlns:a16="http://schemas.microsoft.com/office/drawing/2014/main" id="{16566B64-2ACE-4532-8EDC-D451FF36F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97026ECB-5678-45C5-8A75-EAE920146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CBF19B-6EA8-46A8-8DBC-D3CE33F98A21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9" action="ppaction://hlinksldjump"/>
            <a:extLst>
              <a:ext uri="{FF2B5EF4-FFF2-40B4-BE49-F238E27FC236}">
                <a16:creationId xmlns:a16="http://schemas.microsoft.com/office/drawing/2014/main" id="{58BE8C7A-C94A-482B-A181-BBEF499B9F23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0" action="ppaction://hlinksldjump"/>
            <a:extLst>
              <a:ext uri="{FF2B5EF4-FFF2-40B4-BE49-F238E27FC236}">
                <a16:creationId xmlns:a16="http://schemas.microsoft.com/office/drawing/2014/main" id="{EFED23B2-EFDD-42FE-A824-D42D65820FC8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1" action="ppaction://hlinksldjump"/>
            <a:extLst>
              <a:ext uri="{FF2B5EF4-FFF2-40B4-BE49-F238E27FC236}">
                <a16:creationId xmlns:a16="http://schemas.microsoft.com/office/drawing/2014/main" id="{7F07961D-82E1-419B-B9FE-CBABBCF0B1AF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2" action="ppaction://hlinksldjump"/>
            <a:extLst>
              <a:ext uri="{FF2B5EF4-FFF2-40B4-BE49-F238E27FC236}">
                <a16:creationId xmlns:a16="http://schemas.microsoft.com/office/drawing/2014/main" id="{6AAAC953-1AAA-4C5D-B6E1-025AD0EBA612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3" action="ppaction://hlinksldjump"/>
            <a:extLst>
              <a:ext uri="{FF2B5EF4-FFF2-40B4-BE49-F238E27FC236}">
                <a16:creationId xmlns:a16="http://schemas.microsoft.com/office/drawing/2014/main" id="{8E375AE7-036E-45EA-BFCE-EA4140DEF139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CFE9E-9E32-6AD5-F3AF-E2B363E47F00}"/>
              </a:ext>
            </a:extLst>
          </p:cNvPr>
          <p:cNvSpPr txBox="1"/>
          <p:nvPr/>
        </p:nvSpPr>
        <p:spPr>
          <a:xfrm>
            <a:off x="2795156" y="3737266"/>
            <a:ext cx="768927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1-predict sales for each category from date january1 2017 to august 8 2018</a:t>
            </a:r>
            <a:endParaRPr lang="en-US" sz="2000" b="1">
              <a:solidFill>
                <a:srgbClr val="000000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en-US" sz="2000" b="1" dirty="0">
              <a:solidFill>
                <a:srgbClr val="202124"/>
              </a:solidFill>
              <a:latin typeface="Calibri"/>
              <a:ea typeface="Roboto"/>
              <a:cs typeface="Roboto"/>
            </a:endParaRPr>
          </a:p>
          <a:p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 2-plotting sales for categories ,monthly sales on y axis and year -month on axis</a:t>
            </a:r>
            <a:endParaRPr lang="en-US" sz="2000" b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861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5F959811-701E-43BB-B63E-BF068BB80928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Code 5</a:t>
            </a:r>
          </a:p>
          <a:p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Courier New"/>
                <a:cs typeface="Courier New"/>
              </a:rPr>
              <a:t>Code 5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>
            <a:hlinkClick r:id="rId4" action="ppaction://hlinksldjump"/>
            <a:extLst>
              <a:ext uri="{FF2B5EF4-FFF2-40B4-BE49-F238E27FC236}">
                <a16:creationId xmlns:a16="http://schemas.microsoft.com/office/drawing/2014/main" id="{03E91EA1-4B1C-408A-9671-EE4D64EFF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6" action="ppaction://hlinksldjump"/>
            <a:extLst>
              <a:ext uri="{FF2B5EF4-FFF2-40B4-BE49-F238E27FC236}">
                <a16:creationId xmlns:a16="http://schemas.microsoft.com/office/drawing/2014/main" id="{6D779510-AFC9-4034-9837-9C1B698A9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7" action="ppaction://hlinksldjump"/>
            <a:extLst>
              <a:ext uri="{FF2B5EF4-FFF2-40B4-BE49-F238E27FC236}">
                <a16:creationId xmlns:a16="http://schemas.microsoft.com/office/drawing/2014/main" id="{C90F1EEE-B341-452E-A9E7-6E0DFDA0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D70D425F-49D8-485E-92B0-48AB0FC3B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03207BB-A37E-4B75-A8AA-7B138A24E282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9" action="ppaction://hlinksldjump"/>
            <a:extLst>
              <a:ext uri="{FF2B5EF4-FFF2-40B4-BE49-F238E27FC236}">
                <a16:creationId xmlns:a16="http://schemas.microsoft.com/office/drawing/2014/main" id="{0EBC97B4-3C77-46E7-A918-3F2D1E032440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0" action="ppaction://hlinksldjump"/>
            <a:extLst>
              <a:ext uri="{FF2B5EF4-FFF2-40B4-BE49-F238E27FC236}">
                <a16:creationId xmlns:a16="http://schemas.microsoft.com/office/drawing/2014/main" id="{89B6BADF-3D06-4588-9FC7-70874CCF7204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1" action="ppaction://hlinksldjump"/>
            <a:extLst>
              <a:ext uri="{FF2B5EF4-FFF2-40B4-BE49-F238E27FC236}">
                <a16:creationId xmlns:a16="http://schemas.microsoft.com/office/drawing/2014/main" id="{F8660325-5DEF-4A09-85F2-DFDBF8DDE11B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2" action="ppaction://hlinksldjump"/>
            <a:extLst>
              <a:ext uri="{FF2B5EF4-FFF2-40B4-BE49-F238E27FC236}">
                <a16:creationId xmlns:a16="http://schemas.microsoft.com/office/drawing/2014/main" id="{F7043E45-DE55-46D8-BAB8-7525714C1673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3" action="ppaction://hlinksldjump"/>
            <a:extLst>
              <a:ext uri="{FF2B5EF4-FFF2-40B4-BE49-F238E27FC236}">
                <a16:creationId xmlns:a16="http://schemas.microsoft.com/office/drawing/2014/main" id="{F16D0851-0449-43D5-BDF2-02C7CC0BA45E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8A169-251E-845C-DE95-23CD2D0A1A78}"/>
              </a:ext>
            </a:extLst>
          </p:cNvPr>
          <p:cNvSpPr txBox="1"/>
          <p:nvPr/>
        </p:nvSpPr>
        <p:spPr>
          <a:xfrm>
            <a:off x="2809009" y="3588328"/>
            <a:ext cx="8451272" cy="23221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Purpose:</a:t>
            </a:r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 Analyzes the order delivery stages and calculates average durations for different stages of order processing for each city.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SQL Query Details</a:t>
            </a:r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: 1- Data Aggregation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2- Grouping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3- Sorting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4- Python Code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5- Output : The resulting </a:t>
            </a:r>
            <a:r>
              <a:rPr lang="en-US" err="1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DataFrame</a:t>
            </a:r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 (</a:t>
            </a:r>
            <a:r>
              <a:rPr lang="en-US" err="1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df</a:t>
            </a:r>
            <a:r>
              <a:rPr lang="en-US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) contains average delivery stage times for cities, sorted by the cities with the longest combined processing times.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4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317661" y="191558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49BA14-D9A7-48B8-B18C-64ED84A95455}"/>
              </a:ext>
            </a:extLst>
          </p:cNvPr>
          <p:cNvSpPr txBox="1"/>
          <p:nvPr/>
        </p:nvSpPr>
        <p:spPr>
          <a:xfrm>
            <a:off x="3515924" y="5217476"/>
            <a:ext cx="16422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Plot(1)</a:t>
            </a:r>
          </a:p>
          <a:p>
            <a:pPr algn="ctr"/>
            <a:endParaRPr lang="en-US" sz="2000" dirty="0">
              <a:latin typeface="Courier New"/>
              <a:cs typeface="Courier New"/>
            </a:endParaRP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  <p:pic>
        <p:nvPicPr>
          <p:cNvPr id="2" name="Picture 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9C29DDD-0A5A-F4CD-28F6-05E475EDB1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1419" y="968086"/>
            <a:ext cx="4142509" cy="4159826"/>
          </a:xfrm>
          <a:prstGeom prst="rect">
            <a:avLst/>
          </a:prstGeom>
        </p:spPr>
      </p:pic>
      <p:pic>
        <p:nvPicPr>
          <p:cNvPr id="4" name="Picture 3" descr="A chart of numbers and colors&#10;&#10;Description automatically generated">
            <a:extLst>
              <a:ext uri="{FF2B5EF4-FFF2-40B4-BE49-F238E27FC236}">
                <a16:creationId xmlns:a16="http://schemas.microsoft.com/office/drawing/2014/main" id="{F8DC3EDE-3264-7A08-B9A9-8CD05EFA5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387" y="969385"/>
            <a:ext cx="4701189" cy="416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16755-F5EC-4945-CA5E-CDD30F2CA3DB}"/>
              </a:ext>
            </a:extLst>
          </p:cNvPr>
          <p:cNvSpPr txBox="1"/>
          <p:nvPr/>
        </p:nvSpPr>
        <p:spPr>
          <a:xfrm>
            <a:off x="7810833" y="5162059"/>
            <a:ext cx="16422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Plot(2)</a:t>
            </a:r>
          </a:p>
          <a:p>
            <a:pPr algn="ctr"/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7505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6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442352" y="163849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0">
                <a:latin typeface="Courier New"/>
              </a:rPr>
              <a:t>Plot(3)</a:t>
            </a:r>
            <a:r>
              <a:rPr lang="en-US" sz="2000">
                <a:latin typeface="Courier New"/>
                <a:ea typeface="Courier New"/>
                <a:cs typeface="Courier New"/>
              </a:rPr>
              <a:t>​</a:t>
            </a:r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3AF73C-BDB1-423E-B02C-8B01D300332F}"/>
              </a:ext>
            </a:extLst>
          </p:cNvPr>
          <p:cNvSpPr txBox="1"/>
          <p:nvPr/>
        </p:nvSpPr>
        <p:spPr>
          <a:xfrm>
            <a:off x="3693363" y="5365443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Plot(3)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EAE519-F492-4BEF-84F3-1691941F8C36}"/>
              </a:ext>
            </a:extLst>
          </p:cNvPr>
          <p:cNvSpPr txBox="1"/>
          <p:nvPr/>
        </p:nvSpPr>
        <p:spPr>
          <a:xfrm>
            <a:off x="4981660" y="3277840"/>
            <a:ext cx="16422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Plot(1)</a:t>
            </a:r>
          </a:p>
          <a:p>
            <a:pPr algn="ctr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  <p:pic>
        <p:nvPicPr>
          <p:cNvPr id="2" name="Picture 1" descr="A graph with blue bars&#10;&#10;Description automatically generated">
            <a:extLst>
              <a:ext uri="{FF2B5EF4-FFF2-40B4-BE49-F238E27FC236}">
                <a16:creationId xmlns:a16="http://schemas.microsoft.com/office/drawing/2014/main" id="{A729294E-5F19-08F8-87CF-5598C39089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5562" y="966385"/>
            <a:ext cx="3814331" cy="4378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1AC78-2EA7-1858-F261-03E4870887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6386" y="971984"/>
            <a:ext cx="4790210" cy="4373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E79AB-913F-12C5-D80D-B0A46EDF6172}"/>
              </a:ext>
            </a:extLst>
          </p:cNvPr>
          <p:cNvSpPr txBox="1"/>
          <p:nvPr/>
        </p:nvSpPr>
        <p:spPr>
          <a:xfrm>
            <a:off x="7960563" y="5365443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Plot(4)</a:t>
            </a:r>
          </a:p>
        </p:txBody>
      </p:sp>
    </p:spTree>
    <p:extLst>
      <p:ext uri="{BB962C8B-B14F-4D97-AF65-F5344CB8AC3E}">
        <p14:creationId xmlns:p14="http://schemas.microsoft.com/office/powerpoint/2010/main" val="8259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39" grpId="0"/>
      <p:bldP spid="6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442352" y="163849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dirty="0">
              <a:latin typeface="Courier New"/>
              <a:cs typeface="Courier New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3AF73C-BDB1-423E-B02C-8B01D300332F}"/>
              </a:ext>
            </a:extLst>
          </p:cNvPr>
          <p:cNvSpPr txBox="1"/>
          <p:nvPr/>
        </p:nvSpPr>
        <p:spPr>
          <a:xfrm>
            <a:off x="3790345" y="5310025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Plot(5)</a:t>
            </a: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E79AB-913F-12C5-D80D-B0A46EDF6172}"/>
              </a:ext>
            </a:extLst>
          </p:cNvPr>
          <p:cNvSpPr txBox="1"/>
          <p:nvPr/>
        </p:nvSpPr>
        <p:spPr>
          <a:xfrm>
            <a:off x="7960563" y="5365443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7EFEE-304C-206D-8C38-E9B2565C1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9225" y="1261463"/>
            <a:ext cx="4328680" cy="4051504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300BDB7-3085-8712-6C88-1ECCA18817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3068" y="1271154"/>
            <a:ext cx="4321754" cy="40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39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442352" y="163849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dirty="0">
              <a:latin typeface="Courier New"/>
              <a:cs typeface="Courier New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3AF73C-BDB1-423E-B02C-8B01D300332F}"/>
              </a:ext>
            </a:extLst>
          </p:cNvPr>
          <p:cNvSpPr txBox="1"/>
          <p:nvPr/>
        </p:nvSpPr>
        <p:spPr>
          <a:xfrm>
            <a:off x="3790345" y="5310025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Plot(7)</a:t>
            </a: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E79AB-913F-12C5-D80D-B0A46EDF6172}"/>
              </a:ext>
            </a:extLst>
          </p:cNvPr>
          <p:cNvSpPr txBox="1"/>
          <p:nvPr/>
        </p:nvSpPr>
        <p:spPr>
          <a:xfrm>
            <a:off x="8218660" y="5303991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Plot(8)</a:t>
            </a:r>
          </a:p>
        </p:txBody>
      </p:sp>
      <p:pic>
        <p:nvPicPr>
          <p:cNvPr id="20" name="Picture 19" descr="A graph of sales&#10;&#10;Description automatically generated">
            <a:extLst>
              <a:ext uri="{FF2B5EF4-FFF2-40B4-BE49-F238E27FC236}">
                <a16:creationId xmlns:a16="http://schemas.microsoft.com/office/drawing/2014/main" id="{726A95A1-7DBB-3FB7-5674-2622D80188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185" y="974623"/>
            <a:ext cx="4184856" cy="4331110"/>
          </a:xfrm>
          <a:prstGeom prst="rect">
            <a:avLst/>
          </a:prstGeom>
        </p:spPr>
      </p:pic>
      <p:pic>
        <p:nvPicPr>
          <p:cNvPr id="23" name="Picture 2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B8931DB-51A9-9F45-DF3B-E6E3BC9436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2258" y="970168"/>
            <a:ext cx="4331420" cy="43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39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442352" y="163849"/>
            <a:ext cx="8887968" cy="5724144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dirty="0">
              <a:latin typeface="Courier New"/>
              <a:cs typeface="Courier New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336711" y="963592"/>
            <a:ext cx="886968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593419" y="270055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8631014" y="31925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289201" y="32935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9947388" y="32935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0647683" y="16488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3AF73C-BDB1-423E-B02C-8B01D300332F}"/>
              </a:ext>
            </a:extLst>
          </p:cNvPr>
          <p:cNvSpPr txBox="1"/>
          <p:nvPr/>
        </p:nvSpPr>
        <p:spPr>
          <a:xfrm>
            <a:off x="3790345" y="5310025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Plot(9)</a:t>
            </a:r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8A192F0-7E22-499C-9825-0D936406E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" y="6186216"/>
            <a:ext cx="676715" cy="664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E79AB-913F-12C5-D80D-B0A46EDF6172}"/>
              </a:ext>
            </a:extLst>
          </p:cNvPr>
          <p:cNvSpPr txBox="1"/>
          <p:nvPr/>
        </p:nvSpPr>
        <p:spPr>
          <a:xfrm>
            <a:off x="8218660" y="5303991"/>
            <a:ext cx="16422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Courier New"/>
                <a:cs typeface="Courier New"/>
              </a:rPr>
              <a:t>Plot(10)</a:t>
            </a:r>
          </a:p>
        </p:txBody>
      </p:sp>
      <p:pic>
        <p:nvPicPr>
          <p:cNvPr id="2" name="Picture 1" descr="A graph of sales forecast for december 2018&#10;&#10;Description automatically generated">
            <a:extLst>
              <a:ext uri="{FF2B5EF4-FFF2-40B4-BE49-F238E27FC236}">
                <a16:creationId xmlns:a16="http://schemas.microsoft.com/office/drawing/2014/main" id="{47C90619-FCDB-AE7F-3113-3C4D1F8189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9251" y="969708"/>
            <a:ext cx="4277339" cy="4340941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CCCBA48-7280-EDDB-73D9-F117E58F49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3195" y="969708"/>
            <a:ext cx="4324965" cy="43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2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  <p:bldP spid="3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Topics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pic>
        <p:nvPicPr>
          <p:cNvPr id="75" name="Picture 74">
            <a:hlinkClick r:id="rId4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7" name="Picture 76">
            <a:hlinkClick r:id="rId7" action="ppaction://hlinksldjump"/>
            <a:extLst>
              <a:ext uri="{FF2B5EF4-FFF2-40B4-BE49-F238E27FC236}">
                <a16:creationId xmlns:a16="http://schemas.microsoft.com/office/drawing/2014/main" id="{0F6405F1-6BAB-4F4A-8637-22E612F7C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8" name="Picture 77">
            <a:hlinkClick r:id="rId8" action="ppaction://hlinksldjump"/>
            <a:extLst>
              <a:ext uri="{FF2B5EF4-FFF2-40B4-BE49-F238E27FC236}">
                <a16:creationId xmlns:a16="http://schemas.microsoft.com/office/drawing/2014/main" id="{43EBAB53-4FA0-4026-9A21-129437060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4EC90-AC1E-48FF-A4B6-CD7B40332BDA}"/>
              </a:ext>
            </a:extLst>
          </p:cNvPr>
          <p:cNvSpPr/>
          <p:nvPr/>
        </p:nvSpPr>
        <p:spPr>
          <a:xfrm>
            <a:off x="14514" y="3939473"/>
            <a:ext cx="3889829" cy="22347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90AD8-A11C-4531-9B10-D9993D6CD618}"/>
              </a:ext>
            </a:extLst>
          </p:cNvPr>
          <p:cNvCxnSpPr/>
          <p:nvPr/>
        </p:nvCxnSpPr>
        <p:spPr>
          <a:xfrm>
            <a:off x="14514" y="4665419"/>
            <a:ext cx="3904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C632AA-BE41-44C0-9695-95B83A98186E}"/>
              </a:ext>
            </a:extLst>
          </p:cNvPr>
          <p:cNvCxnSpPr/>
          <p:nvPr/>
        </p:nvCxnSpPr>
        <p:spPr>
          <a:xfrm>
            <a:off x="0" y="5474776"/>
            <a:ext cx="3904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1081F98-E0C0-4029-A149-2AFCFD061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4" y="4030988"/>
            <a:ext cx="458432" cy="590890"/>
          </a:xfrm>
          <a:prstGeom prst="rect">
            <a:avLst/>
          </a:prstGeom>
        </p:spPr>
      </p:pic>
      <p:pic>
        <p:nvPicPr>
          <p:cNvPr id="23" name="Picture 22">
            <a:hlinkClick r:id="rId11" action="ppaction://hlinksldjump"/>
            <a:extLst>
              <a:ext uri="{FF2B5EF4-FFF2-40B4-BE49-F238E27FC236}">
                <a16:creationId xmlns:a16="http://schemas.microsoft.com/office/drawing/2014/main" id="{30DD297E-36E9-433C-800E-4388C8284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" y="5501834"/>
            <a:ext cx="593087" cy="5930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24E6BB-2C2E-4FB3-9DC2-EF0882F3F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6" y="4795982"/>
            <a:ext cx="595384" cy="5953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688966-9861-4679-A2D1-218670734A1C}"/>
              </a:ext>
            </a:extLst>
          </p:cNvPr>
          <p:cNvSpPr txBox="1"/>
          <p:nvPr/>
        </p:nvSpPr>
        <p:spPr>
          <a:xfrm>
            <a:off x="1059541" y="4148305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Personalize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08A34-B1FC-4618-83F2-CF770DB4407B}"/>
              </a:ext>
            </a:extLst>
          </p:cNvPr>
          <p:cNvSpPr txBox="1"/>
          <p:nvPr/>
        </p:nvSpPr>
        <p:spPr>
          <a:xfrm>
            <a:off x="1059404" y="4913129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Settings</a:t>
            </a:r>
          </a:p>
        </p:txBody>
      </p:sp>
      <p:sp>
        <p:nvSpPr>
          <p:cNvPr id="81" name="TextBox 80">
            <a:hlinkClick r:id="rId11" action="ppaction://hlinksldjump"/>
            <a:extLst>
              <a:ext uri="{FF2B5EF4-FFF2-40B4-BE49-F238E27FC236}">
                <a16:creationId xmlns:a16="http://schemas.microsoft.com/office/drawing/2014/main" id="{E56BB51B-D36E-4259-A0F9-214929FCB304}"/>
              </a:ext>
            </a:extLst>
          </p:cNvPr>
          <p:cNvSpPr txBox="1"/>
          <p:nvPr/>
        </p:nvSpPr>
        <p:spPr>
          <a:xfrm>
            <a:off x="1059404" y="5658312"/>
            <a:ext cx="25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Shut down</a:t>
            </a:r>
          </a:p>
        </p:txBody>
      </p:sp>
    </p:spTree>
    <p:extLst>
      <p:ext uri="{BB962C8B-B14F-4D97-AF65-F5344CB8AC3E}">
        <p14:creationId xmlns:p14="http://schemas.microsoft.com/office/powerpoint/2010/main" val="2567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80" grpId="0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hidden="1">
            <a:extLst>
              <a:ext uri="{FF2B5EF4-FFF2-40B4-BE49-F238E27FC236}">
                <a16:creationId xmlns:a16="http://schemas.microsoft.com/office/drawing/2014/main" id="{92A89B8A-766E-49A7-A762-F75505E5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5" y="6262359"/>
            <a:ext cx="484145" cy="484145"/>
          </a:xfrm>
          <a:prstGeom prst="rect">
            <a:avLst/>
          </a:prstGeom>
        </p:spPr>
      </p:pic>
      <p:sp>
        <p:nvSpPr>
          <p:cNvPr id="6" name="Flowchart: Document 1">
            <a:extLst>
              <a:ext uri="{FF2B5EF4-FFF2-40B4-BE49-F238E27FC236}">
                <a16:creationId xmlns:a16="http://schemas.microsoft.com/office/drawing/2014/main" id="{F2A10B2D-B757-4389-BE7B-9738A1C89FD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pic>
        <p:nvPicPr>
          <p:cNvPr id="75" name="Picture 74">
            <a:hlinkClick r:id="rId5" action="ppaction://hlinksldjump"/>
            <a:extLst>
              <a:ext uri="{FF2B5EF4-FFF2-40B4-BE49-F238E27FC236}">
                <a16:creationId xmlns:a16="http://schemas.microsoft.com/office/drawing/2014/main" id="{2D0B0A56-C393-4554-B75F-D717918A1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6" name="Picture 75">
            <a:hlinkClick r:id="rId7" action="ppaction://hlinksldjump"/>
            <a:extLst>
              <a:ext uri="{FF2B5EF4-FFF2-40B4-BE49-F238E27FC236}">
                <a16:creationId xmlns:a16="http://schemas.microsoft.com/office/drawing/2014/main" id="{BA06B267-A5A0-4851-84BD-85AEA6B06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54EC90-AC1E-48FF-A4B6-CD7B40332BDA}"/>
              </a:ext>
            </a:extLst>
          </p:cNvPr>
          <p:cNvSpPr/>
          <p:nvPr/>
        </p:nvSpPr>
        <p:spPr>
          <a:xfrm>
            <a:off x="3830176" y="2099606"/>
            <a:ext cx="4992624" cy="200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91F22-2B2E-4320-AEB3-A002738D4408}"/>
              </a:ext>
            </a:extLst>
          </p:cNvPr>
          <p:cNvSpPr txBox="1"/>
          <p:nvPr/>
        </p:nvSpPr>
        <p:spPr>
          <a:xfrm>
            <a:off x="4185631" y="2289310"/>
            <a:ext cx="428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Are you sure you want to end the presentation?</a:t>
            </a: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9F4B33A3-EC25-4BB2-A86C-4855C2A71810}"/>
              </a:ext>
            </a:extLst>
          </p:cNvPr>
          <p:cNvSpPr txBox="1"/>
          <p:nvPr/>
        </p:nvSpPr>
        <p:spPr>
          <a:xfrm>
            <a:off x="5056540" y="3186887"/>
            <a:ext cx="1054328" cy="369332"/>
          </a:xfrm>
          <a:prstGeom prst="rect">
            <a:avLst/>
          </a:prstGeom>
          <a:solidFill>
            <a:srgbClr val="4D7F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73E154-833B-4A39-A5FE-EE26731B3A7D}"/>
              </a:ext>
            </a:extLst>
          </p:cNvPr>
          <p:cNvSpPr txBox="1"/>
          <p:nvPr/>
        </p:nvSpPr>
        <p:spPr>
          <a:xfrm>
            <a:off x="6529740" y="3186278"/>
            <a:ext cx="1054328" cy="369332"/>
          </a:xfrm>
          <a:prstGeom prst="rect">
            <a:avLst/>
          </a:prstGeom>
          <a:solidFill>
            <a:srgbClr val="4D7F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BA7FEE-2048-4CD8-87F0-C758D7AA3EA8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F1334-E6EA-4D68-A8B9-A815C844DAE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pic>
        <p:nvPicPr>
          <p:cNvPr id="41" name="Picture 40">
            <a:hlinkClick r:id="rId9" action="ppaction://hlinksldjump"/>
            <a:extLst>
              <a:ext uri="{FF2B5EF4-FFF2-40B4-BE49-F238E27FC236}">
                <a16:creationId xmlns:a16="http://schemas.microsoft.com/office/drawing/2014/main" id="{8ED9C621-D303-49A9-87CC-71C588220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42" name="Picture 41">
            <a:hlinkClick r:id="rId10" action="ppaction://hlinksldjump"/>
            <a:extLst>
              <a:ext uri="{FF2B5EF4-FFF2-40B4-BE49-F238E27FC236}">
                <a16:creationId xmlns:a16="http://schemas.microsoft.com/office/drawing/2014/main" id="{9D5013F7-9A15-466D-B7DB-293CA8529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AE83922D-88EF-4D2C-BE9F-53F9651A4713}"/>
              </a:ext>
            </a:extLst>
          </p:cNvPr>
          <p:cNvSpPr/>
          <p:nvPr/>
        </p:nvSpPr>
        <p:spPr>
          <a:xfrm>
            <a:off x="0" y="0"/>
            <a:ext cx="12192000" cy="248459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Document 1">
            <a:extLst>
              <a:ext uri="{FF2B5EF4-FFF2-40B4-BE49-F238E27FC236}">
                <a16:creationId xmlns:a16="http://schemas.microsoft.com/office/drawing/2014/main" id="{635495A4-B2EE-438E-99F6-94154E5FEBAC}"/>
              </a:ext>
            </a:extLst>
          </p:cNvPr>
          <p:cNvSpPr/>
          <p:nvPr/>
        </p:nvSpPr>
        <p:spPr>
          <a:xfrm>
            <a:off x="0" y="0"/>
            <a:ext cx="12192000" cy="20610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Document 1">
            <a:extLst>
              <a:ext uri="{FF2B5EF4-FFF2-40B4-BE49-F238E27FC236}">
                <a16:creationId xmlns:a16="http://schemas.microsoft.com/office/drawing/2014/main" id="{AA77B935-B815-4848-B551-459CBF43171D}"/>
              </a:ext>
            </a:extLst>
          </p:cNvPr>
          <p:cNvSpPr/>
          <p:nvPr/>
        </p:nvSpPr>
        <p:spPr>
          <a:xfrm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9B8A-2122-4E9F-B87A-3324DC0BD3EF}"/>
              </a:ext>
            </a:extLst>
          </p:cNvPr>
          <p:cNvSpPr txBox="1"/>
          <p:nvPr/>
        </p:nvSpPr>
        <p:spPr>
          <a:xfrm>
            <a:off x="1153884" y="2501761"/>
            <a:ext cx="988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A8D7D9"/>
                </a:solidFill>
                <a:latin typeface="Century Gothic" panose="020B0502020202020204" pitchFamily="34" charset="0"/>
              </a:rPr>
              <a:t>THANK YOU FOR LISTENING!</a:t>
            </a:r>
            <a:endParaRPr lang="en-US" sz="2400" dirty="0">
              <a:solidFill>
                <a:srgbClr val="A8D7D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13CE55-59EA-4F50-BA2B-F75B82AB370A}"/>
              </a:ext>
            </a:extLst>
          </p:cNvPr>
          <p:cNvGrpSpPr/>
          <p:nvPr/>
        </p:nvGrpSpPr>
        <p:grpSpPr>
          <a:xfrm>
            <a:off x="5794828" y="3545114"/>
            <a:ext cx="602343" cy="672885"/>
            <a:chOff x="5638799" y="3570514"/>
            <a:chExt cx="914400" cy="102148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A17077C-C82F-40FF-AC9D-25DBF7C4780E}"/>
                </a:ext>
              </a:extLst>
            </p:cNvPr>
            <p:cNvSpPr/>
            <p:nvPr/>
          </p:nvSpPr>
          <p:spPr>
            <a:xfrm>
              <a:off x="5638799" y="367760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D9222F-7755-4BD9-9A0E-2CB0728A4ED2}"/>
                </a:ext>
              </a:extLst>
            </p:cNvPr>
            <p:cNvSpPr/>
            <p:nvPr/>
          </p:nvSpPr>
          <p:spPr>
            <a:xfrm>
              <a:off x="6095999" y="3570514"/>
              <a:ext cx="274320" cy="2743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DBA034-A744-4788-A78F-F8C0F77F5BC7}"/>
              </a:ext>
            </a:extLst>
          </p:cNvPr>
          <p:cNvSpPr txBox="1"/>
          <p:nvPr/>
        </p:nvSpPr>
        <p:spPr>
          <a:xfrm>
            <a:off x="1244235" y="4393176"/>
            <a:ext cx="9884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A8D7D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Shutting down….</a:t>
            </a:r>
            <a:endParaRPr lang="en-US" sz="1000" dirty="0">
              <a:solidFill>
                <a:srgbClr val="A8D7D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09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30303C4-A9D1-4E31-857D-5FB80660D9C7}"/>
              </a:ext>
            </a:extLst>
          </p:cNvPr>
          <p:cNvSpPr/>
          <p:nvPr/>
        </p:nvSpPr>
        <p:spPr>
          <a:xfrm>
            <a:off x="4381500" y="638526"/>
            <a:ext cx="3429000" cy="3429000"/>
          </a:xfrm>
          <a:prstGeom prst="ellipse">
            <a:avLst/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1F8273-FBD6-4B8C-B709-FFB603B87129}"/>
              </a:ext>
            </a:extLst>
          </p:cNvPr>
          <p:cNvSpPr/>
          <p:nvPr/>
        </p:nvSpPr>
        <p:spPr>
          <a:xfrm>
            <a:off x="4495800" y="752826"/>
            <a:ext cx="3200400" cy="3200400"/>
          </a:xfrm>
          <a:prstGeom prst="ellipse">
            <a:avLst/>
          </a:pr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D5B893-E371-46D2-868A-DF0AB8CCF5BB}"/>
              </a:ext>
            </a:extLst>
          </p:cNvPr>
          <p:cNvSpPr/>
          <p:nvPr/>
        </p:nvSpPr>
        <p:spPr>
          <a:xfrm>
            <a:off x="4610100" y="867126"/>
            <a:ext cx="2971800" cy="2971800"/>
          </a:xfrm>
          <a:prstGeom prst="ellipse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5136BA4-4383-4D84-AB65-2C8C49C43B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 r="20716"/>
          <a:stretch>
            <a:fillRect/>
          </a:stretch>
        </p:blipFill>
        <p:spPr>
          <a:xfrm>
            <a:off x="4838700" y="1095375"/>
            <a:ext cx="2514600" cy="251460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6FB1D-EA62-422A-8715-5A29E80EC3FD}"/>
              </a:ext>
            </a:extLst>
          </p:cNvPr>
          <p:cNvSpPr txBox="1"/>
          <p:nvPr/>
        </p:nvSpPr>
        <p:spPr>
          <a:xfrm>
            <a:off x="4232727" y="4067175"/>
            <a:ext cx="44032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Courier New"/>
                <a:cs typeface="Courier New"/>
              </a:rPr>
              <a:t>DEPI-Group4</a:t>
            </a:r>
            <a:endParaRPr lang="en-US" dirty="0"/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56758169-B97B-44A5-AECD-2260C7424614}"/>
              </a:ext>
            </a:extLst>
          </p:cNvPr>
          <p:cNvSpPr txBox="1"/>
          <p:nvPr/>
        </p:nvSpPr>
        <p:spPr>
          <a:xfrm>
            <a:off x="5012871" y="4863679"/>
            <a:ext cx="2166257" cy="461665"/>
          </a:xfrm>
          <a:prstGeom prst="rect">
            <a:avLst/>
          </a:prstGeom>
          <a:solidFill>
            <a:srgbClr val="A8D7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41370630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hidden="1">
            <a:extLst>
              <a:ext uri="{FF2B5EF4-FFF2-40B4-BE49-F238E27FC236}">
                <a16:creationId xmlns:a16="http://schemas.microsoft.com/office/drawing/2014/main" id="{6F212920-BDE8-48BE-A557-FE5A081F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60" y="6281953"/>
            <a:ext cx="484145" cy="484145"/>
          </a:xfrm>
          <a:prstGeom prst="rect">
            <a:avLst/>
          </a:prstGeom>
        </p:spPr>
      </p:pic>
      <p:sp>
        <p:nvSpPr>
          <p:cNvPr id="49" name="Flowchart: Document 1">
            <a:extLst>
              <a:ext uri="{FF2B5EF4-FFF2-40B4-BE49-F238E27FC236}">
                <a16:creationId xmlns:a16="http://schemas.microsoft.com/office/drawing/2014/main" id="{A71A93C9-62D0-401E-A60E-8EDCE248EC81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pic>
        <p:nvPicPr>
          <p:cNvPr id="30" name="Picture 29">
            <a:hlinkClick r:id="rId3" action="ppaction://hlinksldjump"/>
            <a:extLst>
              <a:ext uri="{FF2B5EF4-FFF2-40B4-BE49-F238E27FC236}">
                <a16:creationId xmlns:a16="http://schemas.microsoft.com/office/drawing/2014/main" id="{848CEEAC-9744-4256-BFB5-9448F75BC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31" name="Picture 30">
            <a:hlinkClick r:id="rId5" action="ppaction://hlinksldjump"/>
            <a:extLst>
              <a:ext uri="{FF2B5EF4-FFF2-40B4-BE49-F238E27FC236}">
                <a16:creationId xmlns:a16="http://schemas.microsoft.com/office/drawing/2014/main" id="{FE2CB8AF-F676-471F-A9BC-4C003F2CB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32" name="Picture 31">
            <a:hlinkClick r:id="rId6" action="ppaction://hlinksldjump"/>
            <a:extLst>
              <a:ext uri="{FF2B5EF4-FFF2-40B4-BE49-F238E27FC236}">
                <a16:creationId xmlns:a16="http://schemas.microsoft.com/office/drawing/2014/main" id="{14D2F4CE-38CB-4D8A-A616-92DC4FA8B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33" name="Picture 32">
            <a:hlinkClick r:id="rId7" action="ppaction://hlinksldjump"/>
            <a:extLst>
              <a:ext uri="{FF2B5EF4-FFF2-40B4-BE49-F238E27FC236}">
                <a16:creationId xmlns:a16="http://schemas.microsoft.com/office/drawing/2014/main" id="{C9EB841D-90D3-4A50-B4FA-2CCE2D61C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</a:p>
          <a:p>
            <a:pPr algn="ctr"/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81A32555-ED5B-42E7-9399-1A0E1AF9A7B2}"/>
              </a:ext>
            </a:extLst>
          </p:cNvPr>
          <p:cNvSpPr/>
          <p:nvPr/>
        </p:nvSpPr>
        <p:spPr>
          <a:xfrm rot="21139533">
            <a:off x="4245160" y="2136479"/>
            <a:ext cx="2331720" cy="2670048"/>
          </a:xfrm>
          <a:prstGeom prst="foldedCorner">
            <a:avLst/>
          </a:prstGeom>
          <a:solidFill>
            <a:srgbClr val="519B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2D8F7C69-6E91-4A1C-8E18-9F9D6DA39624}"/>
              </a:ext>
            </a:extLst>
          </p:cNvPr>
          <p:cNvSpPr/>
          <p:nvPr/>
        </p:nvSpPr>
        <p:spPr>
          <a:xfrm rot="178181">
            <a:off x="7478508" y="1533797"/>
            <a:ext cx="3017520" cy="3456432"/>
          </a:xfrm>
          <a:prstGeom prst="foldedCorner">
            <a:avLst/>
          </a:prstGeom>
          <a:solidFill>
            <a:srgbClr val="519B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7129B9-1BE5-462B-9173-EA7E0951566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39">
            <a:off x="8054521" y="468469"/>
            <a:ext cx="2140086" cy="21400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02F81BD-E247-4B42-850A-CC9E2CB05C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37" y="2081754"/>
            <a:ext cx="297705" cy="42529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64E6147-4E12-4735-8D1C-EA68915805A7}"/>
              </a:ext>
            </a:extLst>
          </p:cNvPr>
          <p:cNvSpPr txBox="1"/>
          <p:nvPr/>
        </p:nvSpPr>
        <p:spPr>
          <a:xfrm rot="21172409">
            <a:off x="4209860" y="2344055"/>
            <a:ext cx="238875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MEMBERS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>
                <a:latin typeface="Courier New"/>
                <a:cs typeface="Courier New"/>
              </a:rPr>
              <a:t>Amr Khaled Mariam Hassan </a:t>
            </a:r>
          </a:p>
          <a:p>
            <a:pPr algn="ctr"/>
            <a:r>
              <a:rPr lang="en-US" dirty="0">
                <a:latin typeface="Courier New"/>
                <a:cs typeface="Courier New"/>
              </a:rPr>
              <a:t>Rana </a:t>
            </a:r>
          </a:p>
          <a:p>
            <a:pPr algn="ctr"/>
            <a:r>
              <a:rPr lang="en-US" dirty="0">
                <a:latin typeface="Courier New"/>
                <a:cs typeface="Courier New"/>
              </a:rPr>
              <a:t>Logi Malik 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C65F0-38CB-449D-8F8E-357C200BAFE6}"/>
              </a:ext>
            </a:extLst>
          </p:cNvPr>
          <p:cNvSpPr txBox="1"/>
          <p:nvPr/>
        </p:nvSpPr>
        <p:spPr>
          <a:xfrm rot="168124">
            <a:off x="7417081" y="2260543"/>
            <a:ext cx="3108399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REPORT TITLE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700" b="1" dirty="0">
                <a:solidFill>
                  <a:srgbClr val="202124"/>
                </a:solidFill>
              </a:rPr>
              <a:t>E-commerce Data Analysis</a:t>
            </a:r>
            <a:endParaRPr lang="en-US" dirty="0"/>
          </a:p>
          <a:p>
            <a:pPr algn="ctr"/>
            <a:endParaRPr lang="en-US"/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AA9BC78-88F7-4679-8514-CE887D6DA45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BD000B-C4CC-4CB4-B1A4-5DC5D2F3A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F72F2-F0E3-498F-9AE2-19E82531C280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299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lowchart: Document 1">
            <a:extLst>
              <a:ext uri="{FF2B5EF4-FFF2-40B4-BE49-F238E27FC236}">
                <a16:creationId xmlns:a16="http://schemas.microsoft.com/office/drawing/2014/main" id="{E9E2B9DD-7508-48CD-8458-E5C8BA4B1B66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3359258" y="454448"/>
            <a:ext cx="7114032" cy="5047488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dirty="0">
                <a:ea typeface="+mn-lt"/>
                <a:cs typeface="+mn-lt"/>
              </a:rPr>
              <a:t>This presentation is about using SQL to study E-commerce Data. </a:t>
            </a:r>
          </a:p>
          <a:p>
            <a:pPr algn="ctr"/>
            <a:r>
              <a:rPr lang="en-US" sz="3200" dirty="0">
                <a:ea typeface="+mn-lt"/>
                <a:cs typeface="+mn-lt"/>
              </a:rPr>
              <a:t>We will look at the number of orders, prices, product categories, sales predictions, linear regression, and order delivery. The goal is to find useful insights to improve business.</a:t>
            </a:r>
            <a:endParaRPr lang="en-US" sz="3200" dirty="0">
              <a:ea typeface="Calibri"/>
              <a:cs typeface="Calib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3359258" y="1112182"/>
            <a:ext cx="7114032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3576174" y="545945"/>
            <a:ext cx="2519826" cy="490094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767611" y="582147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8425798" y="592245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9083985" y="592245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784280" y="427779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pic>
        <p:nvPicPr>
          <p:cNvPr id="49" name="Picture 48">
            <a:hlinkClick r:id="rId4" action="ppaction://hlinksldjump"/>
            <a:extLst>
              <a:ext uri="{FF2B5EF4-FFF2-40B4-BE49-F238E27FC236}">
                <a16:creationId xmlns:a16="http://schemas.microsoft.com/office/drawing/2014/main" id="{1AD4B3CE-7860-4F9C-B8EC-5B2ECED9A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50" name="Picture 49">
            <a:hlinkClick r:id="rId6" action="ppaction://hlinksldjump"/>
            <a:extLst>
              <a:ext uri="{FF2B5EF4-FFF2-40B4-BE49-F238E27FC236}">
                <a16:creationId xmlns:a16="http://schemas.microsoft.com/office/drawing/2014/main" id="{4BDBB611-567F-4026-8C53-239179C10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51" name="Picture 50">
            <a:hlinkClick r:id="rId7" action="ppaction://hlinksldjump"/>
            <a:extLst>
              <a:ext uri="{FF2B5EF4-FFF2-40B4-BE49-F238E27FC236}">
                <a16:creationId xmlns:a16="http://schemas.microsoft.com/office/drawing/2014/main" id="{14C98FD0-82D2-49F1-9B56-00B2574C5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2" name="Picture 51">
            <a:hlinkClick r:id="rId8" action="ppaction://hlinksldjump"/>
            <a:extLst>
              <a:ext uri="{FF2B5EF4-FFF2-40B4-BE49-F238E27FC236}">
                <a16:creationId xmlns:a16="http://schemas.microsoft.com/office/drawing/2014/main" id="{DFABAA9E-B5BC-4C4D-9CBF-27DEFEB27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1">
            <a:extLst>
              <a:ext uri="{FF2B5EF4-FFF2-40B4-BE49-F238E27FC236}">
                <a16:creationId xmlns:a16="http://schemas.microsoft.com/office/drawing/2014/main" id="{A86A87D6-2F64-42A5-97F3-D097342E0A9E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latin typeface="Courier New"/>
                <a:cs typeface="Courier New"/>
              </a:rPr>
              <a:t>Codes</a:t>
            </a:r>
            <a:endParaRPr lang="en-US" dirty="0">
              <a:latin typeface="Courier New"/>
              <a:cs typeface="Courier New"/>
            </a:endParaRPr>
          </a:p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1965699" y="130861"/>
            <a:ext cx="9637776" cy="589788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ea typeface="Calibri"/>
              <a:cs typeface="Calib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1984749" y="902895"/>
            <a:ext cx="960120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241457" y="20935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9022002" y="25856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9680189" y="26865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10338376" y="26865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11038671" y="10419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264C79-2636-439F-B38D-C311B2166273}"/>
              </a:ext>
            </a:extLst>
          </p:cNvPr>
          <p:cNvSpPr/>
          <p:nvPr/>
        </p:nvSpPr>
        <p:spPr>
          <a:xfrm>
            <a:off x="2286448" y="1513356"/>
            <a:ext cx="3429000" cy="3429000"/>
          </a:xfrm>
          <a:prstGeom prst="ellipse">
            <a:avLst/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25D581-430D-4B09-BE16-25D6F0E9F174}"/>
              </a:ext>
            </a:extLst>
          </p:cNvPr>
          <p:cNvSpPr/>
          <p:nvPr/>
        </p:nvSpPr>
        <p:spPr>
          <a:xfrm>
            <a:off x="2400748" y="1627656"/>
            <a:ext cx="3200400" cy="3200400"/>
          </a:xfrm>
          <a:prstGeom prst="ellipse">
            <a:avLst/>
          </a:prstGeom>
          <a:solidFill>
            <a:srgbClr val="89C2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310A9F-F2B4-400B-AC18-9764C43D9A0F}"/>
              </a:ext>
            </a:extLst>
          </p:cNvPr>
          <p:cNvSpPr/>
          <p:nvPr/>
        </p:nvSpPr>
        <p:spPr>
          <a:xfrm>
            <a:off x="2515048" y="1741956"/>
            <a:ext cx="2971800" cy="2971800"/>
          </a:xfrm>
          <a:prstGeom prst="ellipse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1D853E-1586-420D-B75D-BCB26E4F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28" y="1953165"/>
            <a:ext cx="2430841" cy="2430841"/>
          </a:xfrm>
          <a:prstGeom prst="rect">
            <a:avLst/>
          </a:prstGeom>
        </p:spPr>
      </p:pic>
      <p:pic>
        <p:nvPicPr>
          <p:cNvPr id="44" name="Picture 43">
            <a:hlinkClick r:id="rId5" action="ppaction://hlinksldjump"/>
            <a:extLst>
              <a:ext uri="{FF2B5EF4-FFF2-40B4-BE49-F238E27FC236}">
                <a16:creationId xmlns:a16="http://schemas.microsoft.com/office/drawing/2014/main" id="{527912AF-0297-4A46-960B-FC8257E1F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45" name="Picture 44">
            <a:hlinkClick r:id="rId7" action="ppaction://hlinksldjump"/>
            <a:extLst>
              <a:ext uri="{FF2B5EF4-FFF2-40B4-BE49-F238E27FC236}">
                <a16:creationId xmlns:a16="http://schemas.microsoft.com/office/drawing/2014/main" id="{9D32DB75-CD60-44E6-9D01-12B4FA6AC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49" name="Picture 48">
            <a:hlinkClick r:id="rId8" action="ppaction://hlinksldjump"/>
            <a:extLst>
              <a:ext uri="{FF2B5EF4-FFF2-40B4-BE49-F238E27FC236}">
                <a16:creationId xmlns:a16="http://schemas.microsoft.com/office/drawing/2014/main" id="{4B823403-67FC-470D-AB7A-FA66A62A7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0" name="Picture 49">
            <a:hlinkClick r:id="rId9" action="ppaction://hlinksldjump"/>
            <a:extLst>
              <a:ext uri="{FF2B5EF4-FFF2-40B4-BE49-F238E27FC236}">
                <a16:creationId xmlns:a16="http://schemas.microsoft.com/office/drawing/2014/main" id="{8829692F-040C-4647-A3EE-57261E387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8EBC3-0825-64DE-C102-A592D6BA2291}"/>
              </a:ext>
            </a:extLst>
          </p:cNvPr>
          <p:cNvSpPr txBox="1"/>
          <p:nvPr/>
        </p:nvSpPr>
        <p:spPr>
          <a:xfrm>
            <a:off x="7256318" y="284018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9082-FC2E-7311-6F5E-0E1E6986BD9B}"/>
              </a:ext>
            </a:extLst>
          </p:cNvPr>
          <p:cNvSpPr txBox="1"/>
          <p:nvPr/>
        </p:nvSpPr>
        <p:spPr>
          <a:xfrm>
            <a:off x="5839690" y="1381990"/>
            <a:ext cx="556952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Number of orders: Track and analyze order volumes.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Order prices: Examine pricing trends and patterns.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Product categories: Assess category performance and profitability.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Sales prediction: Forecast future sales based on historical data.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Linear regression: Apply regression models to support predictions.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Order delivery: Analyze delivery timelines and improve logistics.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92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38" grpId="0" animBg="1"/>
      <p:bldP spid="39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lowchart: Document 1">
            <a:extLst>
              <a:ext uri="{FF2B5EF4-FFF2-40B4-BE49-F238E27FC236}">
                <a16:creationId xmlns:a16="http://schemas.microsoft.com/office/drawing/2014/main" id="{21E47DCA-6550-4869-802B-BECDE0A51155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3" name="Rectangle: Folded Corner 2">
            <a:hlinkClick r:id="rId4" action="ppaction://hlinksldjump"/>
            <a:extLst>
              <a:ext uri="{FF2B5EF4-FFF2-40B4-BE49-F238E27FC236}">
                <a16:creationId xmlns:a16="http://schemas.microsoft.com/office/drawing/2014/main" id="{65DD35A2-D67D-419A-94B3-59C1C808BA08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Folded Corner 42">
            <a:hlinkClick r:id="rId5" action="ppaction://hlinksldjump"/>
            <a:extLst>
              <a:ext uri="{FF2B5EF4-FFF2-40B4-BE49-F238E27FC236}">
                <a16:creationId xmlns:a16="http://schemas.microsoft.com/office/drawing/2014/main" id="{8C1EE9C7-4EC2-4202-8723-1020ACD9A50B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Folded Corner 43">
            <a:hlinkClick r:id="rId6" action="ppaction://hlinksldjump"/>
            <a:extLst>
              <a:ext uri="{FF2B5EF4-FFF2-40B4-BE49-F238E27FC236}">
                <a16:creationId xmlns:a16="http://schemas.microsoft.com/office/drawing/2014/main" id="{99C7ECEA-99D2-45CA-A94C-C8791666A60A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Folded Corner 44">
            <a:hlinkClick r:id="rId7" action="ppaction://hlinksldjump"/>
            <a:extLst>
              <a:ext uri="{FF2B5EF4-FFF2-40B4-BE49-F238E27FC236}">
                <a16:creationId xmlns:a16="http://schemas.microsoft.com/office/drawing/2014/main" id="{CBEE49F4-E69E-4DF0-97F8-00BE5364755E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Folded Corner 48">
            <a:hlinkClick r:id="rId8" action="ppaction://hlinksldjump"/>
            <a:extLst>
              <a:ext uri="{FF2B5EF4-FFF2-40B4-BE49-F238E27FC236}">
                <a16:creationId xmlns:a16="http://schemas.microsoft.com/office/drawing/2014/main" id="{0A315DF9-C65E-4CAA-B4FA-C117B1F66AF0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5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" name="Picture 53">
            <a:hlinkClick r:id="rId9" action="ppaction://hlinksldjump"/>
            <a:extLst>
              <a:ext uri="{FF2B5EF4-FFF2-40B4-BE49-F238E27FC236}">
                <a16:creationId xmlns:a16="http://schemas.microsoft.com/office/drawing/2014/main" id="{7141CA8B-0117-44CC-8F01-03ECED5986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55" name="Picture 54">
            <a:hlinkClick r:id="rId11" action="ppaction://hlinksldjump"/>
            <a:extLst>
              <a:ext uri="{FF2B5EF4-FFF2-40B4-BE49-F238E27FC236}">
                <a16:creationId xmlns:a16="http://schemas.microsoft.com/office/drawing/2014/main" id="{6E00C0D6-1B67-4430-9465-3C054A82EF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56" name="Picture 55">
            <a:hlinkClick r:id="rId12" action="ppaction://hlinksldjump"/>
            <a:extLst>
              <a:ext uri="{FF2B5EF4-FFF2-40B4-BE49-F238E27FC236}">
                <a16:creationId xmlns:a16="http://schemas.microsoft.com/office/drawing/2014/main" id="{729C8510-0B36-4B97-B93E-C0750A389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57" name="Picture 56">
            <a:hlinkClick r:id="rId13" action="ppaction://hlinksldjump"/>
            <a:extLst>
              <a:ext uri="{FF2B5EF4-FFF2-40B4-BE49-F238E27FC236}">
                <a16:creationId xmlns:a16="http://schemas.microsoft.com/office/drawing/2014/main" id="{00CBEB22-0BB8-44F3-9D7C-181E540287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40" grpId="0" animBg="1"/>
      <p:bldP spid="42" grpId="0" animBg="1"/>
      <p:bldP spid="22" grpId="0"/>
      <p:bldP spid="3" grpId="0" animBg="1"/>
      <p:bldP spid="43" grpId="0" animBg="1"/>
      <p:bldP spid="44" grpId="0" animBg="1"/>
      <p:bldP spid="45" grpId="0" animBg="1"/>
      <p:bldP spid="49" grpId="0" animBg="1"/>
      <p:bldP spid="4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lowchart: Document 1">
            <a:extLst>
              <a:ext uri="{FF2B5EF4-FFF2-40B4-BE49-F238E27FC236}">
                <a16:creationId xmlns:a16="http://schemas.microsoft.com/office/drawing/2014/main" id="{26F9139A-3632-4141-95E5-52B7630192C8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Code 1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3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5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Courier New"/>
                <a:cs typeface="Courier New"/>
              </a:rPr>
              <a:t>Code 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Picture 70">
            <a:hlinkClick r:id="rId4" action="ppaction://hlinksldjump"/>
            <a:extLst>
              <a:ext uri="{FF2B5EF4-FFF2-40B4-BE49-F238E27FC236}">
                <a16:creationId xmlns:a16="http://schemas.microsoft.com/office/drawing/2014/main" id="{D2801D93-DFB0-43C1-85F1-6C94A4203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72" name="Picture 71">
            <a:hlinkClick r:id="rId6" action="ppaction://hlinksldjump"/>
            <a:extLst>
              <a:ext uri="{FF2B5EF4-FFF2-40B4-BE49-F238E27FC236}">
                <a16:creationId xmlns:a16="http://schemas.microsoft.com/office/drawing/2014/main" id="{5A888F14-DA4F-4681-9551-EE2C89533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73" name="Picture 72">
            <a:hlinkClick r:id="rId7" action="ppaction://hlinksldjump"/>
            <a:extLst>
              <a:ext uri="{FF2B5EF4-FFF2-40B4-BE49-F238E27FC236}">
                <a16:creationId xmlns:a16="http://schemas.microsoft.com/office/drawing/2014/main" id="{A8AD9D42-704A-4DF9-9490-CAE9B89C7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74" name="Picture 73">
            <a:hlinkClick r:id="rId8" action="ppaction://hlinksldjump"/>
            <a:extLst>
              <a:ext uri="{FF2B5EF4-FFF2-40B4-BE49-F238E27FC236}">
                <a16:creationId xmlns:a16="http://schemas.microsoft.com/office/drawing/2014/main" id="{9F104B6E-04DA-44E7-A769-E4F22A721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00D0FF-8081-4F14-832D-79E4690E6A1F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Folded Corner 75">
            <a:hlinkClick r:id="rId9" action="ppaction://hlinksldjump"/>
            <a:extLst>
              <a:ext uri="{FF2B5EF4-FFF2-40B4-BE49-F238E27FC236}">
                <a16:creationId xmlns:a16="http://schemas.microsoft.com/office/drawing/2014/main" id="{19A58931-F6BF-4ED6-8C88-841CF28C902A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: Folded Corner 76">
            <a:hlinkClick r:id="rId10" action="ppaction://hlinksldjump"/>
            <a:extLst>
              <a:ext uri="{FF2B5EF4-FFF2-40B4-BE49-F238E27FC236}">
                <a16:creationId xmlns:a16="http://schemas.microsoft.com/office/drawing/2014/main" id="{3B0497B9-AC46-41B4-8329-3224BF6B45C0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Folded Corner 77">
            <a:hlinkClick r:id="rId11" action="ppaction://hlinksldjump"/>
            <a:extLst>
              <a:ext uri="{FF2B5EF4-FFF2-40B4-BE49-F238E27FC236}">
                <a16:creationId xmlns:a16="http://schemas.microsoft.com/office/drawing/2014/main" id="{10B3EC48-80C1-49D1-9AC8-5C816220D891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Folded Corner 78">
            <a:hlinkClick r:id="rId12" action="ppaction://hlinksldjump"/>
            <a:extLst>
              <a:ext uri="{FF2B5EF4-FFF2-40B4-BE49-F238E27FC236}">
                <a16:creationId xmlns:a16="http://schemas.microsoft.com/office/drawing/2014/main" id="{77D4050C-6270-4346-8913-621187FE564F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: Folded Corner 79">
            <a:hlinkClick r:id="rId13" action="ppaction://hlinksldjump"/>
            <a:extLst>
              <a:ext uri="{FF2B5EF4-FFF2-40B4-BE49-F238E27FC236}">
                <a16:creationId xmlns:a16="http://schemas.microsoft.com/office/drawing/2014/main" id="{352DFA93-DED3-43D3-BA1F-1B9521867136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5E10A-5345-0E78-87A9-150DF726925D}"/>
              </a:ext>
            </a:extLst>
          </p:cNvPr>
          <p:cNvSpPr txBox="1"/>
          <p:nvPr/>
        </p:nvSpPr>
        <p:spPr>
          <a:xfrm>
            <a:off x="4814454" y="458931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77F26-0833-A01F-5ECB-1A9DDDA1BDB1}"/>
              </a:ext>
            </a:extLst>
          </p:cNvPr>
          <p:cNvSpPr txBox="1"/>
          <p:nvPr/>
        </p:nvSpPr>
        <p:spPr>
          <a:xfrm>
            <a:off x="5593772" y="45373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8C5BF-F33E-2117-B11E-54E7E89689A0}"/>
              </a:ext>
            </a:extLst>
          </p:cNvPr>
          <p:cNvSpPr txBox="1"/>
          <p:nvPr/>
        </p:nvSpPr>
        <p:spPr>
          <a:xfrm>
            <a:off x="2811516" y="3579490"/>
            <a:ext cx="471388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1-Database Setup</a:t>
            </a:r>
          </a:p>
          <a:p>
            <a:r>
              <a:rPr lang="en-US" sz="2000" b="1" dirty="0">
                <a:ea typeface="+mn-lt"/>
                <a:cs typeface="+mn-lt"/>
              </a:rPr>
              <a:t>2-Exploring the </a:t>
            </a:r>
            <a:r>
              <a:rPr lang="en-US" sz="2000" b="1" dirty="0">
                <a:latin typeface="Calibri"/>
                <a:ea typeface="+mn-lt"/>
                <a:cs typeface="+mn-lt"/>
              </a:rPr>
              <a:t>orders</a:t>
            </a:r>
            <a:r>
              <a:rPr lang="en-US" sz="2000" b="1" dirty="0">
                <a:ea typeface="+mn-lt"/>
                <a:cs typeface="+mn-lt"/>
              </a:rPr>
              <a:t> Table</a:t>
            </a:r>
          </a:p>
          <a:p>
            <a:r>
              <a:rPr lang="en-US" sz="2000" b="1" dirty="0">
                <a:ea typeface="+mn-lt"/>
                <a:cs typeface="+mn-lt"/>
              </a:rPr>
              <a:t>3-Analyzing Daily Orders</a:t>
            </a:r>
          </a:p>
          <a:p>
            <a:r>
              <a:rPr lang="en-US" sz="2000" b="1" dirty="0">
                <a:ea typeface="+mn-lt"/>
                <a:cs typeface="+mn-lt"/>
              </a:rPr>
              <a:t>4-Analyzing Orders by Day of the Week and Hour</a:t>
            </a:r>
          </a:p>
          <a:p>
            <a:r>
              <a:rPr lang="en-US" sz="2000" b="1" dirty="0">
                <a:ea typeface="+mn-lt"/>
                <a:cs typeface="+mn-lt"/>
              </a:rPr>
              <a:t>5-Analyzed customer distribution based on city and state</a:t>
            </a:r>
          </a:p>
        </p:txBody>
      </p:sp>
    </p:spTree>
    <p:extLst>
      <p:ext uri="{BB962C8B-B14F-4D97-AF65-F5344CB8AC3E}">
        <p14:creationId xmlns:p14="http://schemas.microsoft.com/office/powerpoint/2010/main" val="24194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C5A7DD33-E841-4AC6-BA5B-6610EB72A1D7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Code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3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5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Courier New"/>
                <a:cs typeface="Courier New"/>
              </a:rPr>
              <a:t>Code 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>
            <a:hlinkClick r:id="rId4" action="ppaction://hlinksldjump"/>
            <a:extLst>
              <a:ext uri="{FF2B5EF4-FFF2-40B4-BE49-F238E27FC236}">
                <a16:creationId xmlns:a16="http://schemas.microsoft.com/office/drawing/2014/main" id="{408AF9B0-D0C2-45B7-9C69-F542621CF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6" action="ppaction://hlinksldjump"/>
            <a:extLst>
              <a:ext uri="{FF2B5EF4-FFF2-40B4-BE49-F238E27FC236}">
                <a16:creationId xmlns:a16="http://schemas.microsoft.com/office/drawing/2014/main" id="{465C11B0-4398-4B49-AA53-851209637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7" action="ppaction://hlinksldjump"/>
            <a:extLst>
              <a:ext uri="{FF2B5EF4-FFF2-40B4-BE49-F238E27FC236}">
                <a16:creationId xmlns:a16="http://schemas.microsoft.com/office/drawing/2014/main" id="{BDDC2911-3889-490A-BFD1-B7BE67E6C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2AB6FB83-D199-42FC-AC12-9BBBF9A90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53617B-7C2E-408B-A476-6EBB0833EB13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9" action="ppaction://hlinksldjump"/>
            <a:extLst>
              <a:ext uri="{FF2B5EF4-FFF2-40B4-BE49-F238E27FC236}">
                <a16:creationId xmlns:a16="http://schemas.microsoft.com/office/drawing/2014/main" id="{60DB6B27-2A12-4778-8E6C-1AC01D74775F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0" action="ppaction://hlinksldjump"/>
            <a:extLst>
              <a:ext uri="{FF2B5EF4-FFF2-40B4-BE49-F238E27FC236}">
                <a16:creationId xmlns:a16="http://schemas.microsoft.com/office/drawing/2014/main" id="{27605673-1671-4556-B29C-D4B4AACDE573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1" action="ppaction://hlinksldjump"/>
            <a:extLst>
              <a:ext uri="{FF2B5EF4-FFF2-40B4-BE49-F238E27FC236}">
                <a16:creationId xmlns:a16="http://schemas.microsoft.com/office/drawing/2014/main" id="{FAB38CB7-B42C-4B81-8FED-42A68C0D658F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2" action="ppaction://hlinksldjump"/>
            <a:extLst>
              <a:ext uri="{FF2B5EF4-FFF2-40B4-BE49-F238E27FC236}">
                <a16:creationId xmlns:a16="http://schemas.microsoft.com/office/drawing/2014/main" id="{BEBA2A65-337E-4D4D-9A85-B8D1BF955884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3" action="ppaction://hlinksldjump"/>
            <a:extLst>
              <a:ext uri="{FF2B5EF4-FFF2-40B4-BE49-F238E27FC236}">
                <a16:creationId xmlns:a16="http://schemas.microsoft.com/office/drawing/2014/main" id="{CE26F30F-FF30-408F-A1A3-F12659CEFA1A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DC992-786E-3CA0-6DB7-73D61274BAD2}"/>
              </a:ext>
            </a:extLst>
          </p:cNvPr>
          <p:cNvSpPr txBox="1"/>
          <p:nvPr/>
        </p:nvSpPr>
        <p:spPr>
          <a:xfrm>
            <a:off x="2809010" y="3730337"/>
            <a:ext cx="562494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1- Show table </a:t>
            </a:r>
            <a:r>
              <a:rPr lang="en-US" sz="2000" b="1" err="1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order_items</a:t>
            </a:r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 </a:t>
            </a:r>
            <a:endParaRPr lang="en-US" sz="2000" b="1">
              <a:solidFill>
                <a:srgbClr val="000000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2- show table of product cost and freight value </a:t>
            </a:r>
            <a:endParaRPr lang="en-US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3- calculate maximum, minimum and average of prices </a:t>
            </a:r>
            <a:endParaRPr lang="en-US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4- visualize the product costs and shipping cost</a:t>
            </a:r>
            <a:endParaRPr lang="en-US" sz="2000" b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27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1">
            <a:extLst>
              <a:ext uri="{FF2B5EF4-FFF2-40B4-BE49-F238E27FC236}">
                <a16:creationId xmlns:a16="http://schemas.microsoft.com/office/drawing/2014/main" id="{0918AA61-F00C-4003-9F67-94460713E953}"/>
              </a:ext>
            </a:extLst>
          </p:cNvPr>
          <p:cNvSpPr/>
          <p:nvPr/>
        </p:nvSpPr>
        <p:spPr>
          <a:xfrm flipH="1">
            <a:off x="0" y="0"/>
            <a:ext cx="12192000" cy="15385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868"/>
              <a:gd name="connsiteX1" fmla="*/ 21600 w 21600"/>
              <a:gd name="connsiteY1" fmla="*/ 0 h 20868"/>
              <a:gd name="connsiteX2" fmla="*/ 21600 w 21600"/>
              <a:gd name="connsiteY2" fmla="*/ 17322 h 20868"/>
              <a:gd name="connsiteX3" fmla="*/ 13061 w 21600"/>
              <a:gd name="connsiteY3" fmla="*/ 13920 h 20868"/>
              <a:gd name="connsiteX4" fmla="*/ 0 w 21600"/>
              <a:gd name="connsiteY4" fmla="*/ 20172 h 20868"/>
              <a:gd name="connsiteX5" fmla="*/ 0 w 21600"/>
              <a:gd name="connsiteY5" fmla="*/ 0 h 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00" h="20868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13" y="20549"/>
                  <a:pt x="16661" y="13445"/>
                  <a:pt x="13061" y="13920"/>
                </a:cubicBezTo>
                <a:cubicBezTo>
                  <a:pt x="9461" y="14395"/>
                  <a:pt x="1913" y="23399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3C79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4FA26-355C-45FB-A556-8FF36C9DE136}"/>
              </a:ext>
            </a:extLst>
          </p:cNvPr>
          <p:cNvSpPr/>
          <p:nvPr/>
        </p:nvSpPr>
        <p:spPr>
          <a:xfrm>
            <a:off x="0" y="6147816"/>
            <a:ext cx="12192000" cy="713232"/>
          </a:xfrm>
          <a:prstGeom prst="rect">
            <a:avLst/>
          </a:prstGeom>
          <a:solidFill>
            <a:srgbClr val="3C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91F2A-2054-4D48-BB1C-6CBAF1D4E8EC}"/>
              </a:ext>
            </a:extLst>
          </p:cNvPr>
          <p:cNvGrpSpPr/>
          <p:nvPr/>
        </p:nvGrpSpPr>
        <p:grpSpPr>
          <a:xfrm>
            <a:off x="203200" y="6223777"/>
            <a:ext cx="569976" cy="561309"/>
            <a:chOff x="4586514" y="2554514"/>
            <a:chExt cx="569976" cy="561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AE53D-59E2-4586-B17D-6265C8B8433E}"/>
                </a:ext>
              </a:extLst>
            </p:cNvPr>
            <p:cNvSpPr/>
            <p:nvPr/>
          </p:nvSpPr>
          <p:spPr>
            <a:xfrm>
              <a:off x="45865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FA8B5C-DB58-40BD-8B69-4B46BE32F607}"/>
                </a:ext>
              </a:extLst>
            </p:cNvPr>
            <p:cNvSpPr/>
            <p:nvPr/>
          </p:nvSpPr>
          <p:spPr>
            <a:xfrm>
              <a:off x="4891314" y="2554514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CAC940-584B-41A8-8EF5-05040CE00A5D}"/>
                </a:ext>
              </a:extLst>
            </p:cNvPr>
            <p:cNvSpPr/>
            <p:nvPr/>
          </p:nvSpPr>
          <p:spPr>
            <a:xfrm>
              <a:off x="45865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23931-4A67-4828-8E14-E9923F3C07AC}"/>
                </a:ext>
              </a:extLst>
            </p:cNvPr>
            <p:cNvSpPr/>
            <p:nvPr/>
          </p:nvSpPr>
          <p:spPr>
            <a:xfrm>
              <a:off x="4891314" y="2850647"/>
              <a:ext cx="265176" cy="26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B8EF91-ED71-4C79-A137-2E851C445510}"/>
              </a:ext>
            </a:extLst>
          </p:cNvPr>
          <p:cNvSpPr/>
          <p:nvPr/>
        </p:nvSpPr>
        <p:spPr>
          <a:xfrm>
            <a:off x="1059542" y="6245590"/>
            <a:ext cx="4599432" cy="5394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D1135-E239-480E-A974-3108301C6027}"/>
              </a:ext>
            </a:extLst>
          </p:cNvPr>
          <p:cNvGrpSpPr/>
          <p:nvPr/>
        </p:nvGrpSpPr>
        <p:grpSpPr>
          <a:xfrm>
            <a:off x="1262744" y="6289132"/>
            <a:ext cx="370683" cy="406908"/>
            <a:chOff x="5849257" y="2133600"/>
            <a:chExt cx="542109" cy="5950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0F905B-BDC7-4C58-94C1-4372B9771FCD}"/>
                </a:ext>
              </a:extLst>
            </p:cNvPr>
            <p:cNvSpPr/>
            <p:nvPr/>
          </p:nvSpPr>
          <p:spPr>
            <a:xfrm>
              <a:off x="5979886" y="2133600"/>
              <a:ext cx="411480" cy="41148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612E26-94AD-443B-B30A-8CF01604A9CF}"/>
                </a:ext>
              </a:extLst>
            </p:cNvPr>
            <p:cNvCxnSpPr>
              <a:stCxn id="14" idx="3"/>
            </p:cNvCxnSpPr>
            <p:nvPr/>
          </p:nvCxnSpPr>
          <p:spPr>
            <a:xfrm flipH="1">
              <a:off x="5849257" y="2484820"/>
              <a:ext cx="190889" cy="24386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44E647-F5A2-4148-B7C8-25D517F6E696}"/>
              </a:ext>
            </a:extLst>
          </p:cNvPr>
          <p:cNvSpPr txBox="1"/>
          <p:nvPr/>
        </p:nvSpPr>
        <p:spPr>
          <a:xfrm>
            <a:off x="1798176" y="625812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Topic Title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F361A3-C901-4ED5-99B8-10F2F69213D8}"/>
              </a:ext>
            </a:extLst>
          </p:cNvPr>
          <p:cNvSpPr txBox="1"/>
          <p:nvPr/>
        </p:nvSpPr>
        <p:spPr>
          <a:xfrm>
            <a:off x="14514" y="1299871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5550-5204-44FA-BB87-510F4B8B0191}"/>
              </a:ext>
            </a:extLst>
          </p:cNvPr>
          <p:cNvSpPr txBox="1"/>
          <p:nvPr/>
        </p:nvSpPr>
        <p:spPr>
          <a:xfrm>
            <a:off x="134899" y="2731542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B944F-6B0A-4BF7-8CE7-2290CB52149B}"/>
              </a:ext>
            </a:extLst>
          </p:cNvPr>
          <p:cNvSpPr txBox="1"/>
          <p:nvPr/>
        </p:nvSpPr>
        <p:spPr>
          <a:xfrm>
            <a:off x="-14514" y="4148305"/>
            <a:ext cx="18492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62642-6E20-48EA-9008-83529DBC566C}"/>
              </a:ext>
            </a:extLst>
          </p:cNvPr>
          <p:cNvSpPr txBox="1"/>
          <p:nvPr/>
        </p:nvSpPr>
        <p:spPr>
          <a:xfrm>
            <a:off x="-14514" y="5518318"/>
            <a:ext cx="18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2BFF48-AF0A-46A4-AD7F-AD1B2441185E}"/>
              </a:ext>
            </a:extLst>
          </p:cNvPr>
          <p:cNvSpPr/>
          <p:nvPr/>
        </p:nvSpPr>
        <p:spPr>
          <a:xfrm>
            <a:off x="2538984" y="111151"/>
            <a:ext cx="7114032" cy="2606040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C0595F-1CE7-407B-B555-EC043A0295F4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3554E0-BC22-42BE-B8DC-52EF1064A59E}"/>
              </a:ext>
            </a:extLst>
          </p:cNvPr>
          <p:cNvSpPr/>
          <p:nvPr/>
        </p:nvSpPr>
        <p:spPr>
          <a:xfrm>
            <a:off x="2814742" y="1896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 New"/>
                <a:cs typeface="Courier New"/>
              </a:rPr>
              <a:t>Codes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F70BCD-CA75-4ABD-AAA9-4FDFDE95C96E}"/>
              </a:ext>
            </a:extLst>
          </p:cNvPr>
          <p:cNvSpPr/>
          <p:nvPr/>
        </p:nvSpPr>
        <p:spPr>
          <a:xfrm>
            <a:off x="7118787" y="2388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CE503C-A9A9-45A0-BE3F-0D0395A9B0E5}"/>
              </a:ext>
            </a:extLst>
          </p:cNvPr>
          <p:cNvSpPr/>
          <p:nvPr/>
        </p:nvSpPr>
        <p:spPr>
          <a:xfrm>
            <a:off x="7776974" y="2489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A0BA3F-7AEE-40BC-84D4-532961801BD1}"/>
              </a:ext>
            </a:extLst>
          </p:cNvPr>
          <p:cNvSpPr/>
          <p:nvPr/>
        </p:nvSpPr>
        <p:spPr>
          <a:xfrm>
            <a:off x="8435161" y="2489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1491A-3A30-44E5-8DC5-7AF4FD401192}"/>
              </a:ext>
            </a:extLst>
          </p:cNvPr>
          <p:cNvSpPr txBox="1"/>
          <p:nvPr/>
        </p:nvSpPr>
        <p:spPr>
          <a:xfrm>
            <a:off x="9135456" y="844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176F77-6B02-4C9B-9F32-293730FD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62" y="6182587"/>
            <a:ext cx="647337" cy="647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5F7672-3C4D-4105-A4CE-8E93A286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585" y="6210723"/>
            <a:ext cx="531250" cy="531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F4AF43-442B-4D1D-B0E9-F0F988D9DFE6}"/>
              </a:ext>
            </a:extLst>
          </p:cNvPr>
          <p:cNvSpPr txBox="1"/>
          <p:nvPr/>
        </p:nvSpPr>
        <p:spPr>
          <a:xfrm>
            <a:off x="10834914" y="6182587"/>
            <a:ext cx="169817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7:00 PM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A8D7D9"/>
                </a:solidFill>
                <a:latin typeface="Century Gothic"/>
              </a:rPr>
              <a:t>12/26/2024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798C-F2D1-48FF-BB2F-91ADB1817C50}"/>
              </a:ext>
            </a:extLst>
          </p:cNvPr>
          <p:cNvSpPr txBox="1"/>
          <p:nvPr/>
        </p:nvSpPr>
        <p:spPr>
          <a:xfrm>
            <a:off x="2827356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EC8C0-F60B-486F-98C5-AF410DDC1A08}"/>
              </a:ext>
            </a:extLst>
          </p:cNvPr>
          <p:cNvSpPr txBox="1"/>
          <p:nvPr/>
        </p:nvSpPr>
        <p:spPr>
          <a:xfrm>
            <a:off x="4178214" y="2109949"/>
            <a:ext cx="1350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2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EBB6-9F02-4342-BD09-E2DB1D53A086}"/>
              </a:ext>
            </a:extLst>
          </p:cNvPr>
          <p:cNvSpPr txBox="1"/>
          <p:nvPr/>
        </p:nvSpPr>
        <p:spPr>
          <a:xfrm>
            <a:off x="5504745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Code 3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300109-9FC0-4D7A-A005-D82632F79586}"/>
              </a:ext>
            </a:extLst>
          </p:cNvPr>
          <p:cNvSpPr txBox="1"/>
          <p:nvPr/>
        </p:nvSpPr>
        <p:spPr>
          <a:xfrm>
            <a:off x="6854530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EDBAF-D87B-4A6C-A1CE-2992323CE5A2}"/>
              </a:ext>
            </a:extLst>
          </p:cNvPr>
          <p:cNvSpPr txBox="1"/>
          <p:nvPr/>
        </p:nvSpPr>
        <p:spPr>
          <a:xfrm>
            <a:off x="8162068" y="2109949"/>
            <a:ext cx="13508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Code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8A0ED7-FFDB-4B55-B911-B3309F026846}"/>
              </a:ext>
            </a:extLst>
          </p:cNvPr>
          <p:cNvSpPr/>
          <p:nvPr/>
        </p:nvSpPr>
        <p:spPr>
          <a:xfrm>
            <a:off x="2519934" y="2816251"/>
            <a:ext cx="9226296" cy="3099816"/>
          </a:xfrm>
          <a:prstGeom prst="rect">
            <a:avLst/>
          </a:prstGeom>
          <a:solidFill>
            <a:srgbClr val="A8D7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D01A9-29FD-4954-A838-331A904D704B}"/>
              </a:ext>
            </a:extLst>
          </p:cNvPr>
          <p:cNvCxnSpPr/>
          <p:nvPr/>
        </p:nvCxnSpPr>
        <p:spPr>
          <a:xfrm>
            <a:off x="2538984" y="3588285"/>
            <a:ext cx="923544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1A7F22-9925-419D-B073-05570914BF11}"/>
              </a:ext>
            </a:extLst>
          </p:cNvPr>
          <p:cNvSpPr/>
          <p:nvPr/>
        </p:nvSpPr>
        <p:spPr>
          <a:xfrm>
            <a:off x="2795692" y="2894748"/>
            <a:ext cx="3473991" cy="574462"/>
          </a:xfrm>
          <a:prstGeom prst="roundRect">
            <a:avLst/>
          </a:prstGeom>
          <a:solidFill>
            <a:srgbClr val="4D7F8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latin typeface="Courier New"/>
                <a:cs typeface="Courier New"/>
              </a:rPr>
              <a:t>Code 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7B7B88F-F5A5-4E6C-8462-38977E774899}"/>
              </a:ext>
            </a:extLst>
          </p:cNvPr>
          <p:cNvSpPr/>
          <p:nvPr/>
        </p:nvSpPr>
        <p:spPr>
          <a:xfrm>
            <a:off x="9214287" y="2943950"/>
            <a:ext cx="402336" cy="40233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EEBFC1B-DB37-4454-B18E-8B6BC31302F2}"/>
              </a:ext>
            </a:extLst>
          </p:cNvPr>
          <p:cNvSpPr/>
          <p:nvPr/>
        </p:nvSpPr>
        <p:spPr>
          <a:xfrm>
            <a:off x="9872474" y="2954048"/>
            <a:ext cx="402336" cy="402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7C51A9-DCDA-4471-A0AB-F5CE581B9002}"/>
              </a:ext>
            </a:extLst>
          </p:cNvPr>
          <p:cNvSpPr/>
          <p:nvPr/>
        </p:nvSpPr>
        <p:spPr>
          <a:xfrm>
            <a:off x="10530661" y="2954048"/>
            <a:ext cx="402336" cy="4023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E52A16-C723-454F-AEA0-253EFCE43DF9}"/>
              </a:ext>
            </a:extLst>
          </p:cNvPr>
          <p:cNvSpPr txBox="1"/>
          <p:nvPr/>
        </p:nvSpPr>
        <p:spPr>
          <a:xfrm>
            <a:off x="11230956" y="2789582"/>
            <a:ext cx="81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C79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800" dirty="0">
              <a:solidFill>
                <a:srgbClr val="3C79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>
            <a:hlinkClick r:id="rId4" action="ppaction://hlinksldjump"/>
            <a:extLst>
              <a:ext uri="{FF2B5EF4-FFF2-40B4-BE49-F238E27FC236}">
                <a16:creationId xmlns:a16="http://schemas.microsoft.com/office/drawing/2014/main" id="{BACAF903-0149-4D9E-BA03-FE35CD27B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01745"/>
            <a:ext cx="816935" cy="865707"/>
          </a:xfrm>
          <a:prstGeom prst="rect">
            <a:avLst/>
          </a:prstGeom>
        </p:spPr>
      </p:pic>
      <p:pic>
        <p:nvPicPr>
          <p:cNvPr id="62" name="Picture 61">
            <a:hlinkClick r:id="rId6" action="ppaction://hlinksldjump"/>
            <a:extLst>
              <a:ext uri="{FF2B5EF4-FFF2-40B4-BE49-F238E27FC236}">
                <a16:creationId xmlns:a16="http://schemas.microsoft.com/office/drawing/2014/main" id="{646199F3-C290-491F-860F-7CC3A8816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1892943"/>
            <a:ext cx="816935" cy="865707"/>
          </a:xfrm>
          <a:prstGeom prst="rect">
            <a:avLst/>
          </a:prstGeom>
        </p:spPr>
      </p:pic>
      <p:pic>
        <p:nvPicPr>
          <p:cNvPr id="63" name="Picture 62">
            <a:hlinkClick r:id="rId7" action="ppaction://hlinksldjump"/>
            <a:extLst>
              <a:ext uri="{FF2B5EF4-FFF2-40B4-BE49-F238E27FC236}">
                <a16:creationId xmlns:a16="http://schemas.microsoft.com/office/drawing/2014/main" id="{F72BDD04-A1DA-4B4B-A77B-9085FE97B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3300952"/>
            <a:ext cx="816935" cy="865707"/>
          </a:xfrm>
          <a:prstGeom prst="rect">
            <a:avLst/>
          </a:prstGeom>
        </p:spPr>
      </p:pic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FC8F71A5-C372-4127-B9BA-78E3DF152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" y="4708961"/>
            <a:ext cx="816935" cy="86570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9D98CB-B2F5-40D5-AB9F-320109C3E993}"/>
              </a:ext>
            </a:extLst>
          </p:cNvPr>
          <p:cNvCxnSpPr/>
          <p:nvPr/>
        </p:nvCxnSpPr>
        <p:spPr>
          <a:xfrm>
            <a:off x="2558034" y="883185"/>
            <a:ext cx="7132320" cy="0"/>
          </a:xfrm>
          <a:prstGeom prst="line">
            <a:avLst/>
          </a:prstGeom>
          <a:ln w="38100">
            <a:solidFill>
              <a:srgbClr val="3C7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Folded Corner 65">
            <a:hlinkClick r:id="rId9" action="ppaction://hlinksldjump"/>
            <a:extLst>
              <a:ext uri="{FF2B5EF4-FFF2-40B4-BE49-F238E27FC236}">
                <a16:creationId xmlns:a16="http://schemas.microsoft.com/office/drawing/2014/main" id="{0147294D-B587-4FB6-B45D-40A235856D4D}"/>
              </a:ext>
            </a:extLst>
          </p:cNvPr>
          <p:cNvSpPr/>
          <p:nvPr/>
        </p:nvSpPr>
        <p:spPr>
          <a:xfrm flipV="1">
            <a:off x="2979842" y="1084263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: Folded Corner 66">
            <a:hlinkClick r:id="rId10" action="ppaction://hlinksldjump"/>
            <a:extLst>
              <a:ext uri="{FF2B5EF4-FFF2-40B4-BE49-F238E27FC236}">
                <a16:creationId xmlns:a16="http://schemas.microsoft.com/office/drawing/2014/main" id="{5377D058-ECE6-43E1-A932-C37348B3DE47}"/>
              </a:ext>
            </a:extLst>
          </p:cNvPr>
          <p:cNvSpPr/>
          <p:nvPr/>
        </p:nvSpPr>
        <p:spPr>
          <a:xfrm flipV="1">
            <a:off x="4314501" y="1080864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Folded Corner 67">
            <a:hlinkClick r:id="rId11" action="ppaction://hlinksldjump"/>
            <a:extLst>
              <a:ext uri="{FF2B5EF4-FFF2-40B4-BE49-F238E27FC236}">
                <a16:creationId xmlns:a16="http://schemas.microsoft.com/office/drawing/2014/main" id="{39147091-238E-4BDE-B6A7-A25DBE1A3B56}"/>
              </a:ext>
            </a:extLst>
          </p:cNvPr>
          <p:cNvSpPr/>
          <p:nvPr/>
        </p:nvSpPr>
        <p:spPr>
          <a:xfrm flipV="1">
            <a:off x="5649161" y="1085134"/>
            <a:ext cx="804672" cy="987552"/>
          </a:xfrm>
          <a:prstGeom prst="foldedCorner">
            <a:avLst>
              <a:gd name="adj" fmla="val 308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Folded Corner 68">
            <a:hlinkClick r:id="rId12" action="ppaction://hlinksldjump"/>
            <a:extLst>
              <a:ext uri="{FF2B5EF4-FFF2-40B4-BE49-F238E27FC236}">
                <a16:creationId xmlns:a16="http://schemas.microsoft.com/office/drawing/2014/main" id="{D4F939A7-B1A2-488E-9AD3-553284D4EEF9}"/>
              </a:ext>
            </a:extLst>
          </p:cNvPr>
          <p:cNvSpPr/>
          <p:nvPr/>
        </p:nvSpPr>
        <p:spPr>
          <a:xfrm flipV="1">
            <a:off x="6983820" y="1081735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Folded Corner 69">
            <a:hlinkClick r:id="rId13" action="ppaction://hlinksldjump"/>
            <a:extLst>
              <a:ext uri="{FF2B5EF4-FFF2-40B4-BE49-F238E27FC236}">
                <a16:creationId xmlns:a16="http://schemas.microsoft.com/office/drawing/2014/main" id="{55DFA722-831C-49DF-A403-5868D48E09B0}"/>
              </a:ext>
            </a:extLst>
          </p:cNvPr>
          <p:cNvSpPr/>
          <p:nvPr/>
        </p:nvSpPr>
        <p:spPr>
          <a:xfrm flipV="1">
            <a:off x="8318479" y="1088126"/>
            <a:ext cx="804672" cy="987552"/>
          </a:xfrm>
          <a:prstGeom prst="foldedCorner">
            <a:avLst>
              <a:gd name="adj" fmla="val 30872"/>
            </a:avLst>
          </a:prstGeom>
          <a:solidFill>
            <a:srgbClr val="3C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565FF-AAE0-35BA-1926-ED5B1C445E59}"/>
              </a:ext>
            </a:extLst>
          </p:cNvPr>
          <p:cNvSpPr txBox="1"/>
          <p:nvPr/>
        </p:nvSpPr>
        <p:spPr>
          <a:xfrm>
            <a:off x="2819400" y="3571011"/>
            <a:ext cx="896389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1- display table of the most selling categories and rank them by sales </a:t>
            </a:r>
          </a:p>
          <a:p>
            <a:endParaRPr lang="en-US" sz="1400" b="1" dirty="0">
              <a:solidFill>
                <a:srgbClr val="202124"/>
              </a:solidFill>
              <a:latin typeface="Calibri"/>
              <a:ea typeface="Roboto"/>
              <a:cs typeface="Roboto"/>
            </a:endParaRPr>
          </a:p>
          <a:p>
            <a:r>
              <a:rPr lang="en-US" sz="14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2- display the first 18 categories with their sales and merge the other giving name of other categories with the sum of their sales together </a:t>
            </a:r>
            <a:endParaRPr lang="en-US" sz="14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1400" b="1" dirty="0">
              <a:solidFill>
                <a:srgbClr val="202124"/>
              </a:solidFill>
              <a:latin typeface="Calibri"/>
              <a:ea typeface="Roboto"/>
              <a:cs typeface="Roboto"/>
            </a:endParaRPr>
          </a:p>
          <a:p>
            <a:r>
              <a:rPr lang="en-US" sz="14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3-store the first 18 categories in tuple </a:t>
            </a:r>
          </a:p>
          <a:p>
            <a:endParaRPr lang="en-US" sz="1400" b="1" dirty="0">
              <a:solidFill>
                <a:srgbClr val="202124"/>
              </a:solidFill>
              <a:latin typeface="Calibri"/>
              <a:ea typeface="Roboto"/>
              <a:cs typeface="Roboto"/>
            </a:endParaRPr>
          </a:p>
          <a:p>
            <a:r>
              <a:rPr lang="en-US" sz="14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4- create a table to order the categories according their weights and order their rows also count their total number of rows</a:t>
            </a:r>
          </a:p>
          <a:p>
            <a:endParaRPr lang="en-US" sz="1400" b="1" dirty="0">
              <a:solidFill>
                <a:srgbClr val="202124"/>
              </a:solidFill>
              <a:latin typeface="Calibri"/>
              <a:ea typeface="Roboto"/>
              <a:cs typeface="Roboto"/>
            </a:endParaRPr>
          </a:p>
          <a:p>
            <a:r>
              <a:rPr lang="en-US" sz="14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5- calculate median of each </a:t>
            </a:r>
            <a:r>
              <a:rPr lang="en-US" sz="1400" b="1" err="1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catagory</a:t>
            </a:r>
            <a:r>
              <a:rPr lang="en-US" sz="1400" b="1" dirty="0">
                <a:solidFill>
                  <a:srgbClr val="202124"/>
                </a:solidFill>
                <a:latin typeface="Calibri"/>
                <a:ea typeface="Roboto"/>
                <a:cs typeface="Roboto"/>
              </a:rPr>
              <a:t> and rank them according to their weights</a:t>
            </a:r>
            <a:endParaRPr lang="en-US" sz="1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2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858</Words>
  <Application>Microsoft Office PowerPoint</Application>
  <PresentationFormat>Widescreen</PresentationFormat>
  <Paragraphs>192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Guillermo</cp:lastModifiedBy>
  <cp:revision>407</cp:revision>
  <dcterms:created xsi:type="dcterms:W3CDTF">2021-08-04T02:25:31Z</dcterms:created>
  <dcterms:modified xsi:type="dcterms:W3CDTF">2024-12-26T16:23:30Z</dcterms:modified>
</cp:coreProperties>
</file>